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22fd8e0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122fd8e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22fd8e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22fd8e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96a138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96a138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096a138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096a138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96a138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096a138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96a138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96a138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096a1389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096a1389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96a1389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096a1389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096a1389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096a1389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096a138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096a138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096a13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096a13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96a138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096a138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122fd8e0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122fd8e0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122fd8e0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122fd8e0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096a1389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096a1389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122fd8e0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122fd8e0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96a1389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096a1389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96a1389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096a1389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096a1389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096a1389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096a1389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096a1389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96a1389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96a1389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122fd8e0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122fd8e0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22fd8e0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122fd8e0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122fd8e0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122fd8e0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096a1389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096a1389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096a1389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096a1389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22fd8e0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122fd8e0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96a1389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096a1389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096a1389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096a1389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122fd8e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122fd8e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122fd8e0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122fd8e0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22fd8e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22fd8e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122fd8e0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122fd8e0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122fd8e0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122fd8e0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22fd8e0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22fd8e0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802.05365.pdf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hyperlink" Target="https://arxiv.org/pdf/1802.05365.pdf" TargetMode="External"/><Relationship Id="rId5" Type="http://schemas.openxmlformats.org/officeDocument/2006/relationships/hyperlink" Target="https://allennlp.org/elm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3537" y="77184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Transformers+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73875" y="4050300"/>
            <a:ext cx="643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Based on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https://jalammar.github.io/illustrated-bert/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https://jalammar.github.io/how-gpt3-works-visualizations-animations/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875"/>
            <a:ext cx="8839199" cy="296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017725"/>
            <a:ext cx="69472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0" y="1445950"/>
            <a:ext cx="8839201" cy="328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5" y="1178250"/>
            <a:ext cx="78994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51" y="967900"/>
            <a:ext cx="7227573" cy="39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75" y="1153900"/>
            <a:ext cx="722968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Machine Translation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36" y="1017725"/>
            <a:ext cx="7616063" cy="40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511775" y="1786850"/>
            <a:ext cx="4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encoder is not required to conduct translation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Summarization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00" y="1017725"/>
            <a:ext cx="7396362" cy="39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00" y="1621400"/>
            <a:ext cx="7926826" cy="30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0" y="1170125"/>
            <a:ext cx="82122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25" y="1227050"/>
            <a:ext cx="7426300" cy="34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 of some major 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r>
              <a:rPr lang="en-GB"/>
              <a:t>: </a:t>
            </a:r>
            <a:r>
              <a:rPr lang="en-GB" sz="1900"/>
              <a:t>Bidirectional Encoder Representation from Transformer</a:t>
            </a:r>
            <a:endParaRPr sz="1900"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1333944"/>
            <a:ext cx="3175350" cy="3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017725"/>
            <a:ext cx="57029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>
            <a:off x="4819675" y="1002075"/>
            <a:ext cx="2612400" cy="38691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50" y="1017725"/>
            <a:ext cx="69366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9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50" y="545600"/>
            <a:ext cx="8113626" cy="44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03" name="Google Shape;203;p37"/>
          <p:cNvSpPr txBox="1"/>
          <p:nvPr/>
        </p:nvSpPr>
        <p:spPr>
          <a:xfrm>
            <a:off x="601025" y="1494775"/>
            <a:ext cx="7447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</a:rPr>
              <a:t>Solution</a:t>
            </a:r>
            <a:r>
              <a:rPr lang="en-GB" sz="1900">
                <a:solidFill>
                  <a:schemeClr val="dk1"/>
                </a:solidFill>
              </a:rPr>
              <a:t>: Mask out k% of the input words, and then predict the masked words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little masking: Too expensive to train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much masking: Not enough context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13" y="3648653"/>
            <a:ext cx="8390575" cy="115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601025" y="1494775"/>
            <a:ext cx="7447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Problem: Mask token never seen at fine-tuning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Solution: 15% of the words to predict, but don’t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r>
              <a:rPr lang="en-GB" sz="1900">
                <a:solidFill>
                  <a:schemeClr val="dk1"/>
                </a:solidFill>
              </a:rPr>
              <a:t> 100% of the time. Instead: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80% of the time,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	10% of the time, replace random word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running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 	10% of the time, keep same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store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00" y="1072925"/>
            <a:ext cx="6000575" cy="39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Next Sentence Prediction</a:t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601025" y="1494775"/>
            <a:ext cx="7447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 learn relationships between sentences, predict whether Sentence B is actual sentence that proceeds Sentence A, or a random sentence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3374425"/>
            <a:ext cx="8098526" cy="6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</a:t>
            </a:r>
            <a:r>
              <a:rPr lang="en-GB"/>
              <a:t>Next Sentence Prediction</a:t>
            </a:r>
            <a:endParaRPr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00" y="1017725"/>
            <a:ext cx="5748451" cy="39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17803"/>
          <a:stretch/>
        </p:blipFill>
        <p:spPr>
          <a:xfrm>
            <a:off x="751025" y="1017725"/>
            <a:ext cx="7641948" cy="31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53" y="1116025"/>
            <a:ext cx="4384099" cy="37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fine-tuning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113" y="1147525"/>
            <a:ext cx="5413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1332500"/>
            <a:ext cx="78928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0475"/>
            <a:ext cx="8839201" cy="37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/>
        </p:nvSpPr>
        <p:spPr>
          <a:xfrm>
            <a:off x="544250" y="3957375"/>
            <a:ext cx="70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768 and 1024 hidden units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attention heads 12 and 16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default Transformer configuration: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6 encoder layers, 512 hidden units, 8 attention head</a:t>
            </a:r>
            <a:endParaRPr/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1425"/>
            <a:ext cx="8839197" cy="182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feature extraction</a:t>
            </a: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0" y="1017725"/>
            <a:ext cx="6879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BERT: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75" y="1186350"/>
            <a:ext cx="63371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ELMO: </a:t>
            </a:r>
            <a:r>
              <a:rPr lang="en-GB" sz="1900"/>
              <a:t>Embeddings from Language Models</a:t>
            </a:r>
            <a:endParaRPr sz="1900"/>
          </a:p>
        </p:txBody>
      </p:sp>
      <p:pic>
        <p:nvPicPr>
          <p:cNvPr id="73" name="Google Shape;73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24" y="1170275"/>
            <a:ext cx="3668425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88" y="1017725"/>
            <a:ext cx="67224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14522"/>
          <a:stretch/>
        </p:blipFill>
        <p:spPr>
          <a:xfrm>
            <a:off x="379975" y="1017725"/>
            <a:ext cx="8384050" cy="3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21352" l="29103" r="0" t="7260"/>
          <a:stretch/>
        </p:blipFill>
        <p:spPr>
          <a:xfrm>
            <a:off x="2338199" y="1017725"/>
            <a:ext cx="6494099" cy="33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675"/>
            <a:ext cx="8839196" cy="25681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311700" y="4163900"/>
            <a:ext cx="561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Paper link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Elmo weights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GPT: </a:t>
            </a:r>
            <a:r>
              <a:rPr lang="en-GB" sz="1900"/>
              <a:t>Generative Pretrained Transformers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235812"/>
            <a:ext cx="5354499" cy="36028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1815589" y="1121600"/>
            <a:ext cx="2807100" cy="36483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